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2" r:id="rId5"/>
    <p:sldMasterId id="2147483733" r:id="rId6"/>
    <p:sldMasterId id="2147483734" r:id="rId7"/>
    <p:sldMasterId id="214748373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</p:sldIdLst>
  <p:sldSz cy="5143500" cx="9144000"/>
  <p:notesSz cx="6858000" cy="9144000"/>
  <p:embeddedFontLst>
    <p:embeddedFont>
      <p:font typeface="IBM Plex Sans"/>
      <p:regular r:id="rId55"/>
      <p:bold r:id="rId56"/>
      <p:italic r:id="rId57"/>
      <p:boldItalic r:id="rId58"/>
    </p:embeddedFont>
    <p:embeddedFont>
      <p:font typeface="Roboto"/>
      <p:regular r:id="rId59"/>
      <p:bold r:id="rId60"/>
      <p:italic r:id="rId61"/>
      <p:boldItalic r:id="rId62"/>
    </p:embeddedFont>
    <p:embeddedFont>
      <p:font typeface="Lora"/>
      <p:regular r:id="rId63"/>
      <p:bold r:id="rId64"/>
      <p:italic r:id="rId65"/>
      <p:boldItalic r:id="rId66"/>
    </p:embeddedFont>
    <p:embeddedFont>
      <p:font typeface="IBM Plex Sans Medium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IBM Plex Sans SemiBold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E3F883-647E-47D1-8469-A4CB84FBF1D5}">
  <a:tblStyle styleId="{8EE3F883-647E-47D1-8469-A4CB84FBF1D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2.xml"/><Relationship Id="rId75" Type="http://schemas.openxmlformats.org/officeDocument/2006/relationships/font" Target="fonts/IBMPlexSansSemiBold-regular.fntdata"/><Relationship Id="rId30" Type="http://schemas.openxmlformats.org/officeDocument/2006/relationships/slide" Target="slides/slide21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4.xml"/><Relationship Id="rId77" Type="http://schemas.openxmlformats.org/officeDocument/2006/relationships/font" Target="fonts/IBMPlexSansSemiBold-italic.fntdata"/><Relationship Id="rId32" Type="http://schemas.openxmlformats.org/officeDocument/2006/relationships/slide" Target="slides/slide23.xml"/><Relationship Id="rId76" Type="http://schemas.openxmlformats.org/officeDocument/2006/relationships/font" Target="fonts/IBMPlexSansSemiBold-bold.fntdata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8" Type="http://schemas.openxmlformats.org/officeDocument/2006/relationships/font" Target="fonts/IBMPlexSansSemiBold-boldItalic.fntdata"/><Relationship Id="rId71" Type="http://schemas.openxmlformats.org/officeDocument/2006/relationships/font" Target="fonts/HelveticaNeue-regular.fntdata"/><Relationship Id="rId70" Type="http://schemas.openxmlformats.org/officeDocument/2006/relationships/font" Target="fonts/IBMPlexSansMedium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1.xml"/><Relationship Id="rId64" Type="http://schemas.openxmlformats.org/officeDocument/2006/relationships/font" Target="fonts/Lora-bold.fntdata"/><Relationship Id="rId63" Type="http://schemas.openxmlformats.org/officeDocument/2006/relationships/font" Target="fonts/Lora-regular.fntdata"/><Relationship Id="rId22" Type="http://schemas.openxmlformats.org/officeDocument/2006/relationships/slide" Target="slides/slide13.xml"/><Relationship Id="rId66" Type="http://schemas.openxmlformats.org/officeDocument/2006/relationships/font" Target="fonts/Lora-boldItalic.fntdata"/><Relationship Id="rId21" Type="http://schemas.openxmlformats.org/officeDocument/2006/relationships/slide" Target="slides/slide12.xml"/><Relationship Id="rId65" Type="http://schemas.openxmlformats.org/officeDocument/2006/relationships/font" Target="fonts/Lora-italic.fntdata"/><Relationship Id="rId24" Type="http://schemas.openxmlformats.org/officeDocument/2006/relationships/slide" Target="slides/slide15.xml"/><Relationship Id="rId68" Type="http://schemas.openxmlformats.org/officeDocument/2006/relationships/font" Target="fonts/IBMPlexSansMedium-bold.fntdata"/><Relationship Id="rId23" Type="http://schemas.openxmlformats.org/officeDocument/2006/relationships/slide" Target="slides/slide14.xml"/><Relationship Id="rId67" Type="http://schemas.openxmlformats.org/officeDocument/2006/relationships/font" Target="fonts/IBMPlexSansMedium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IBMPlexSansMedium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font" Target="fonts/IBMPlexSans-regular.fntdata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IBMPlexSans-italic.fntdata"/><Relationship Id="rId12" Type="http://schemas.openxmlformats.org/officeDocument/2006/relationships/slide" Target="slides/slide3.xml"/><Relationship Id="rId56" Type="http://schemas.openxmlformats.org/officeDocument/2006/relationships/font" Target="fonts/IBMPlexSans-bold.fntdata"/><Relationship Id="rId15" Type="http://schemas.openxmlformats.org/officeDocument/2006/relationships/slide" Target="slides/slide6.xml"/><Relationship Id="rId59" Type="http://schemas.openxmlformats.org/officeDocument/2006/relationships/font" Target="fonts/Roboto-regular.fntdata"/><Relationship Id="rId14" Type="http://schemas.openxmlformats.org/officeDocument/2006/relationships/slide" Target="slides/slide5.xml"/><Relationship Id="rId58" Type="http://schemas.openxmlformats.org/officeDocument/2006/relationships/font" Target="fonts/IBMPlexSans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fff2a359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3fff2a359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80be828d9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d80be828d9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80be828d9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d80be828d9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8e1e0b2d5_3_150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00" name="Google Shape;600;gd8e1e0b2d5_3_150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8e1e0b2d5_3_15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d8e1e0b2d5_3_15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8e1e0b2d5_3_139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21" name="Google Shape;621;gd8e1e0b2d5_3_139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d85db4d7d_0_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29" name="Google Shape;629;gdd85db4d7d_0_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8e1e0b2d5_3_7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https://seeing-theory.brown.edu/probability-distributions/index.html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d8e1e0b2d5_3_7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8e1e0b2d5_3_7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https://seeing-theory.brown.edu/probability-distributions/index.html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d8e1e0b2d5_3_7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36f039eb8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36f039eb8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8e1e0b2d5_3_7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d8e1e0b2d5_3_7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6f039eb8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36f039eb8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8e1e0b2d5_3_7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d8e1e0b2d5_3_7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d8e1e0b2d5_3_7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d8e1e0b2d5_3_7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36f039eb8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36f039eb8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8e1e0b2d5_3_7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d8e1e0b2d5_3_7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8e1e0b2d5_3_7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d8e1e0b2d5_3_7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6f039eb8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6f039eb8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f8103e9d0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3f8103e9d0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3f8103e9d0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13f8103e9d0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3f8103e9d0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13f8103e9d0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3f8103e9d0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13f8103e9d0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fff2a359e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3fff2a359e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3f8103e9d0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13f8103e9d0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f8103e9d0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3f8103e9d0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3f8103e9d0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13f8103e9d0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3f8103e9d0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13f8103e9d0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3f8103e9d0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800">
                <a:solidFill>
                  <a:schemeClr val="dk1"/>
                </a:solidFill>
              </a:rPr>
              <a:t>Критерий равенства пропорций хи-квадрат </a:t>
            </a:r>
            <a:r>
              <a:rPr lang="ru" sz="800">
                <a:solidFill>
                  <a:schemeClr val="dk1"/>
                </a:solidFill>
              </a:rPr>
              <a:t>рассчитывают ровно так же, как и критерий независимости, но он проверяет другую гипотезу. Критерий равенства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пропорций используется с данными, взятыми из нескольких независимых выбо- рок, а нулевая гипотеза состоит в том, что распределение какой-то переменной одинаково во всех генеральных совокупностях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	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13f8103e9d0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f8103e9d0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13f8103e9d0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36f039eb8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36f039eb8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3f8103e9d0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13f8103e9d0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36f039eb8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36f039eb8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3f8103e9d0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800">
                <a:solidFill>
                  <a:schemeClr val="dk1"/>
                </a:solidFill>
              </a:rPr>
              <a:t>Критерий равенства пропорций хи-квадрат </a:t>
            </a:r>
            <a:r>
              <a:rPr lang="ru" sz="800">
                <a:solidFill>
                  <a:schemeClr val="dk1"/>
                </a:solidFill>
              </a:rPr>
              <a:t>рассчитывают ровно так же, как и критерий независимости, но он проверяет другую гипотезу. Критерий равенства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пропорций используется с данными, взятыми из нескольких независимых выбо- рок, а нулевая гипотеза состоит в том, что распределение какой-то переменной одинаково во всех генеральных совокупностях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	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13f8103e9d0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6f039eb8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6f039eb8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fff2a359e_0_16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800">
                <a:solidFill>
                  <a:schemeClr val="dk1"/>
                </a:solidFill>
              </a:rPr>
              <a:t>Критерий равенства пропорций хи-квадрат </a:t>
            </a:r>
            <a:r>
              <a:rPr lang="ru" sz="800">
                <a:solidFill>
                  <a:schemeClr val="dk1"/>
                </a:solidFill>
              </a:rPr>
              <a:t>рассчитывают ровно так же, как и критерий независимости, но он проверяет другую гипотезу. Критерий равенства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пропорций используется с данными, взятыми из нескольких независимых выбо- рок, а нулевая гипотеза состоит в том, что распределение какой-то переменной одинаково во всех генеральных совокупностях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	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13fff2a359e_0_16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f8103e9d0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ru" sz="800">
                <a:solidFill>
                  <a:schemeClr val="dk1"/>
                </a:solidFill>
              </a:rPr>
              <a:t>Критерий равенства пропорций хи-квадрат </a:t>
            </a:r>
            <a:r>
              <a:rPr lang="ru" sz="800">
                <a:solidFill>
                  <a:schemeClr val="dk1"/>
                </a:solidFill>
              </a:rPr>
              <a:t>рассчитывают ровно так же, как и критерий независимости, но он проверяет другую гипотезу. Критерий равенства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пропорций используется с данными, взятыми из нескольких независимых выбо- рок, а нулевая гипотеза состоит в том, что распределение какой-то переменной одинаково во всех генеральных совокупностях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	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13f8103e9d0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f8103e9d0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ru" sz="800">
                <a:solidFill>
                  <a:schemeClr val="dk1"/>
                </a:solidFill>
              </a:rPr>
              <a:t>Критерий равенства пропорций хи-квадрат </a:t>
            </a:r>
            <a:r>
              <a:rPr lang="ru" sz="800">
                <a:solidFill>
                  <a:schemeClr val="dk1"/>
                </a:solidFill>
              </a:rPr>
              <a:t>рассчитывают ровно так же, как и критерий независимости, но он проверяет другую гипотезу. Критерий равенства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пропорций используется с данными, взятыми из нескольких независимых выбо- рок, а нулевая гипотеза состоит в том, что распределение какой-то переменной одинаково во всех генеральных совокупностях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	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3f8103e9d0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f8103e9d0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ru" sz="800">
                <a:solidFill>
                  <a:schemeClr val="dk1"/>
                </a:solidFill>
              </a:rPr>
              <a:t>Критерий равенства пропорций хи-квадрат </a:t>
            </a:r>
            <a:r>
              <a:rPr lang="ru" sz="800">
                <a:solidFill>
                  <a:schemeClr val="dk1"/>
                </a:solidFill>
              </a:rPr>
              <a:t>рассчитывают ровно так же, как и критерий независимости, но он проверяет другую гипотезу. Критерий равенства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пропорций используется с данными, взятыми из нескольких независимых выбо- рок, а нулевая гипотеза состоит в том, что распределение какой-то переменной одинаково во всех генеральных совокупностях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	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13f8103e9d0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3fff2a359e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3fff2a359e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3fff2a359e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3fff2a359e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8e1e0b2d5_3_6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d8e1e0b2d5_3_6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8e1e0b2d5_3_6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d8e1e0b2d5_3_6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6f039eb8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6f039eb8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8e1e0b2d5_3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d8e1e0b2d5_3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8e1e0b2d5_3_7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d8e1e0b2d5_3_7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26.png"/><Relationship Id="rId13" Type="http://schemas.openxmlformats.org/officeDocument/2006/relationships/image" Target="../media/image29.png"/><Relationship Id="rId1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9" Type="http://schemas.openxmlformats.org/officeDocument/2006/relationships/image" Target="../media/image31.png"/><Relationship Id="rId15" Type="http://schemas.openxmlformats.org/officeDocument/2006/relationships/image" Target="../media/image40.png"/><Relationship Id="rId1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4.png"/><Relationship Id="rId13" Type="http://schemas.openxmlformats.org/officeDocument/2006/relationships/image" Target="../media/image55.png"/><Relationship Id="rId12" Type="http://schemas.openxmlformats.org/officeDocument/2006/relationships/image" Target="../media/image51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Relationship Id="rId15" Type="http://schemas.openxmlformats.org/officeDocument/2006/relationships/image" Target="../media/image50.png"/><Relationship Id="rId1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Relationship Id="rId3" Type="http://schemas.openxmlformats.org/officeDocument/2006/relationships/image" Target="../media/image1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Relationship Id="rId3" Type="http://schemas.openxmlformats.org/officeDocument/2006/relationships/image" Target="../media/image1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Relationship Id="rId3" Type="http://schemas.openxmlformats.org/officeDocument/2006/relationships/image" Target="../media/image1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Relationship Id="rId3" Type="http://schemas.openxmlformats.org/officeDocument/2006/relationships/image" Target="../media/image1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Relationship Id="rId3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5" name="Google Shape;18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198" name="Google Shape;198;p3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199" name="Google Shape;199;p3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39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206" name="Google Shape;206;p40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207" name="Google Shape;207;p40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8" name="Google Shape;208;p40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1" name="Google Shape;211;p4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2" name="Google Shape;21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6" name="Google Shape;216;p4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8" name="Google Shape;218;p4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2" name="Google Shape;222;p4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3" name="Google Shape;223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4" name="Google Shape;224;p4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228" name="Google Shape;228;p4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6" name="Google Shape;236;p4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6" name="Google Shape;246;p48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7" name="Google Shape;247;p4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8" name="Google Shape;248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9" name="Google Shape;249;p4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2" name="Google Shape;252;p4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3" name="Google Shape;253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4" name="Google Shape;254;p4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7" name="Google Shape;257;p50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8" name="Google Shape;258;p5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9" name="Google Shape;259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0" name="Google Shape;260;p5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3" name="Google Shape;263;p5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4" name="Google Shape;264;p5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5" name="Google Shape;265;p5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6" name="Google Shape;266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7" name="Google Shape;267;p5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2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52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52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52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2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2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2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2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2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52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52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2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2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2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2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2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2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0" name="Google Shape;300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1" name="Google Shape;301;p5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4" name="Google Shape;304;p53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305" name="Google Shape;305;p5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6" name="Google Shape;306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0" name="Google Shape;310;p54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1" name="Google Shape;311;p5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2" name="Google Shape;312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13" name="Google Shape;313;p5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16" name="Google Shape;316;p55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317" name="Google Shape;317;p5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21" name="Google Shape;321;p56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322" name="Google Shape;322;p5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23" name="Google Shape;323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24" name="Google Shape;324;p5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26" name="Google Shape;326;p5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27" name="Google Shape;327;p57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57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30" name="Google Shape;330;p57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31" name="Google Shape;331;p5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4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34" name="Google Shape;334;p58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35" name="Google Shape;335;p5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36" name="Google Shape;336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37" name="Google Shape;337;p5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OBJECT_5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0" name="Google Shape;340;p5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1" name="Google Shape;341;p5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2" name="Google Shape;342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3" name="Google Shape;343;p5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OBJECT_6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6" name="Google Shape;346;p60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7" name="Google Shape;347;p6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8" name="Google Shape;348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49" name="Google Shape;349;p6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BJECT_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2" name="Google Shape;352;p6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3" name="Google Shape;353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54" name="Google Shape;354;p6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356" name="Google Shape;356;p6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359" name="Google Shape;359;p6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_1_1_1">
  <p:cSld name="20_Только заголовок_2_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>
            <p:ph type="title"/>
          </p:nvPr>
        </p:nvSpPr>
        <p:spPr>
          <a:xfrm>
            <a:off x="518137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63" name="Google Shape;363;p6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2" name="Google Shape;372;p6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3" name="Google Shape;373;p6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4" name="Google Shape;374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5" name="Google Shape;375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7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7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7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7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7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7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7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7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7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7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7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7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7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7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7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7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7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7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7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7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7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1" name="Google Shape;411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2" name="Google Shape;412;p6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5" name="Google Shape;415;p6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6" name="Google Shape;416;p6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7" name="Google Shape;417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18" name="Google Shape;418;p6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0" name="Google Shape;430;p71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431" name="Google Shape;431;p7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3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436" name="Google Shape;436;p7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7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38" name="Google Shape;438;p7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39" name="Google Shape;439;p7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2" name="Google Shape;442;p7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5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75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75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75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48" name="Google Shape;448;p7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5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75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75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4" name="Google Shape;454;p7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7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7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7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0" name="Google Shape;460;p77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77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4" name="Google Shape;464;p78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78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6" name="Google Shape;466;p7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8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78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9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79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4" name="Google Shape;474;p79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77" name="Google Shape;477;p8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479" name="Google Shape;479;p8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480" name="Google Shape;480;p8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81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82" name="Google Shape;482;p81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83" name="Google Shape;483;p8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8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82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82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82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82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93" name="Google Shape;493;p8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8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3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83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83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3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01" name="Google Shape;501;p8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5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04" name="Google Shape;504;p8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6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07" name="Google Shape;507;p86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08" name="Google Shape;508;p86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09" name="Google Shape;509;p86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0" name="Google Shape;510;p86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13" name="Google Shape;51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8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17" name="Google Shape;517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34" Type="http://schemas.openxmlformats.org/officeDocument/2006/relationships/theme" Target="../theme/theme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6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7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4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65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6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6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4SEX9Bozktw" TargetMode="External"/><Relationship Id="rId4" Type="http://schemas.openxmlformats.org/officeDocument/2006/relationships/hyperlink" Target="https://www.youtube.com/watch?v=4SEX9Bozktw" TargetMode="External"/><Relationship Id="rId5" Type="http://schemas.openxmlformats.org/officeDocument/2006/relationships/hyperlink" Target="https://www.youtube.com/watch?v=4SEX9Bozktw" TargetMode="External"/><Relationship Id="rId6" Type="http://schemas.openxmlformats.org/officeDocument/2006/relationships/image" Target="../media/image74.png"/><Relationship Id="rId7" Type="http://schemas.openxmlformats.org/officeDocument/2006/relationships/image" Target="../media/image71.png"/><Relationship Id="rId8" Type="http://schemas.openxmlformats.org/officeDocument/2006/relationships/image" Target="../media/image7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7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marketing.spb.ru/lib-around/stat/Naked_Statistics.htm" TargetMode="External"/><Relationship Id="rId4" Type="http://schemas.openxmlformats.org/officeDocument/2006/relationships/hyperlink" Target="https://ru.wikipedia.org/wiki/%D0%9D%D0%B5%D0%B7%D0%B0%D0%B2%D0%B8%D1%81%D0%B8%D0%BC%D1%8B%D0%B5_%D0%BE%D0%B4%D0%B8%D0%BD%D0%B0%D0%BA%D0%BE%D0%B2%D0%BE_%D1%80%D0%B0%D1%81%D0%BF%D1%80%D0%B5%D0%B4%D0%B5%D0%BB%D1%91%D0%BD%D0%BD%D1%8B%D0%B5_%D1%81%D0%BB%D1%83%D1%87%D0%B0%D0%B9%D0%BD%D1%8B%D0%B5_%D0%B2%D0%B5%D0%BB%D0%B8%D1%87%D0%B8%D0%BD%D1%8B#:~:text=%D0%A4%D1%80%D0%B0%D0%B7%D0%B0%20%C2%AB%D0%BD%D0%B5%D0%B7%D0%B0%D0%B2%D0%B8%D1%81%D0%B8%D0%BC%D1%8B%D0%B5%20%D0%BE%D0%B4%D0%B8%D0%BD%D0%B0%D0%BA%D0%BE%D0%B2%D0%BE%20%D1%80%D0%B0%D1%81%D0%BF%D1%80%D0%B5%D0%B4%D0%B5%D0%BB%D1%91%D0%BD%D0%BD%D1%8B%D0%B5%C2%BB%20%D1%87%D0%B0%D1%81%D1%82%D0%BE,%D1%80%C2%BB.)" TargetMode="External"/><Relationship Id="rId9" Type="http://schemas.openxmlformats.org/officeDocument/2006/relationships/image" Target="../media/image79.png"/><Relationship Id="rId5" Type="http://schemas.openxmlformats.org/officeDocument/2006/relationships/hyperlink" Target="https://ru.wikipedia.org/wiki/%D0%9D%D0%B5%D0%B7%D0%B0%D0%B2%D0%B8%D1%81%D0%B8%D0%BC%D1%8B%D0%B5_%D0%BE%D0%B4%D0%B8%D0%BD%D0%B0%D0%BA%D0%BE%D0%B2%D0%BE_%D1%80%D0%B0%D1%81%D0%BF%D1%80%D0%B5%D0%B4%D0%B5%D0%BB%D1%91%D0%BD%D0%BD%D1%8B%D0%B5_%D1%81%D0%BB%D1%83%D1%87%D0%B0%D0%B9%D0%BD%D1%8B%D0%B5_%D0%B2%D0%B5%D0%BB%D0%B8%D1%87%D0%B8%D0%BD%D1%8B#:~:text=%D0%A4%D1%80%D0%B0%D0%B7%D0%B0%20%C2%AB%D0%BD%D0%B5%D0%B7%D0%B0%D0%B2%D0%B8%D1%81%D0%B8%D0%BC%D1%8B%D0%B5%20%D0%BE%D0%B4%D0%B8%D0%BD%D0%B0%D0%BA%D0%BE%D0%B2%D0%BE%20%D1%80%D0%B0%D1%81%D0%BF%D1%80%D0%B5%D0%B4%D0%B5%D0%BB%D1%91%D0%BD%D0%BD%D1%8B%D0%B5%C2%BB%20%D1%87%D0%B0%D1%81%D1%82%D0%BE,%D1%80%C2%BB.)" TargetMode="External"/><Relationship Id="rId6" Type="http://schemas.openxmlformats.org/officeDocument/2006/relationships/hyperlink" Target="https://ru.wikipedia.org/wiki/%D0%9D%D0%BE%D1%80%D0%BC%D0%B0%D0%BB%D1%8C%D0%BD%D0%BE%D0%B5_%D1%80%D0%B0%D1%81%D0%BF%D1%80%D0%B5%D0%B4%D0%B5%D0%BB%D0%B5%D0%BD%D0%B8%D0%B5" TargetMode="External"/><Relationship Id="rId7" Type="http://schemas.openxmlformats.org/officeDocument/2006/relationships/hyperlink" Target="https://ru.wikipedia.org/wiki/%D0%9D%D0%BE%D1%80%D0%BC%D0%B0%D0%BB%D1%8C%D0%BD%D0%BE%D0%B5_%D1%80%D0%B0%D1%81%D0%BF%D1%80%D0%B5%D0%B4%D0%B5%D0%BB%D0%B5%D0%BD%D0%B8%D0%B5" TargetMode="External"/><Relationship Id="rId8" Type="http://schemas.openxmlformats.org/officeDocument/2006/relationships/hyperlink" Target="https://seeing-theory.brown.edu/probability-distributions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5" Type="http://schemas.openxmlformats.org/officeDocument/2006/relationships/hyperlink" Target="https://www.surveysystem.com/sscalc.ht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7.png"/><Relationship Id="rId4" Type="http://schemas.openxmlformats.org/officeDocument/2006/relationships/image" Target="../media/image1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evanmiller.org/ab-testing/chi-squared.html#!14/100;20/100@95" TargetMode="External"/><Relationship Id="rId4" Type="http://schemas.openxmlformats.org/officeDocument/2006/relationships/hyperlink" Target="https://abtestguide.com/calc/" TargetMode="External"/><Relationship Id="rId5" Type="http://schemas.openxmlformats.org/officeDocument/2006/relationships/hyperlink" Target="https://www.evanmiller.org/ab-testing/t-test.html" TargetMode="External"/><Relationship Id="rId6" Type="http://schemas.openxmlformats.org/officeDocument/2006/relationships/hyperlink" Target="https://ccb-compute2.cs.uni-saarland.de/wtest/" TargetMode="External"/><Relationship Id="rId7" Type="http://schemas.openxmlformats.org/officeDocument/2006/relationships/image" Target="../media/image8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0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evanmiller.org/ab-testing/chi-squared.html#!14/100;20/100@95" TargetMode="External"/><Relationship Id="rId4" Type="http://schemas.openxmlformats.org/officeDocument/2006/relationships/hyperlink" Target="https://abtestguide.com/calc/" TargetMode="External"/><Relationship Id="rId5" Type="http://schemas.openxmlformats.org/officeDocument/2006/relationships/hyperlink" Target="https://www.evanmiller.org/ab-testing/t-test.html" TargetMode="External"/><Relationship Id="rId6" Type="http://schemas.openxmlformats.org/officeDocument/2006/relationships/hyperlink" Target="https://ccb-compute2.cs.uni-saarland.de/wtes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5.png"/><Relationship Id="rId4" Type="http://schemas.openxmlformats.org/officeDocument/2006/relationships/image" Target="../media/image99.png"/><Relationship Id="rId5" Type="http://schemas.openxmlformats.org/officeDocument/2006/relationships/hyperlink" Target="https://www.evanmiller.org/ab-testing/t-test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1.png"/><Relationship Id="rId4" Type="http://schemas.openxmlformats.org/officeDocument/2006/relationships/hyperlink" Target="https://ccb-compute2.cs.uni-saarland.de/wtest/" TargetMode="External"/><Relationship Id="rId5" Type="http://schemas.openxmlformats.org/officeDocument/2006/relationships/image" Target="../media/image10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evanmiller.org/ab-testing/chi-squared.html#!14/100;20/100@95" TargetMode="External"/><Relationship Id="rId4" Type="http://schemas.openxmlformats.org/officeDocument/2006/relationships/image" Target="../media/image109.png"/><Relationship Id="rId5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btestguide.com/calc/" TargetMode="External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u.wikipedia.org/wiki/%D0%A1%D0%BB%D1%83%D1%87%D0%B0%D0%B9%D0%BD%D0%B0%D1%8F_%D0%B2%D0%B5%D0%BB%D0%B8%D1%87%D0%B8%D0%BD%D0%B0" TargetMode="External"/><Relationship Id="rId4" Type="http://schemas.openxmlformats.org/officeDocument/2006/relationships/hyperlink" Target="https://ru.wikipedia.org/wiki/%D0%A1%D0%BB%D1%83%D1%87%D0%B0%D0%B9%D0%BD%D0%B0%D1%8F_%D0%B2%D0%B5%D0%BB%D0%B8%D1%87%D0%B8%D0%BD%D0%B0" TargetMode="External"/><Relationship Id="rId9" Type="http://schemas.openxmlformats.org/officeDocument/2006/relationships/image" Target="../media/image69.png"/><Relationship Id="rId5" Type="http://schemas.openxmlformats.org/officeDocument/2006/relationships/hyperlink" Target="https://ru.wikipedia.org/wiki/%D0%A1%D0%BB%D1%83%D1%87%D0%B0%D0%B9%D0%BD%D0%B0%D1%8F_%D0%B2%D0%B5%D0%BB%D0%B8%D1%87%D0%B8%D0%BD%D0%B0" TargetMode="External"/><Relationship Id="rId6" Type="http://schemas.openxmlformats.org/officeDocument/2006/relationships/hyperlink" Target="https://ru.wikipedia.org/wiki/%D0%A1%D0%BB%D1%83%D1%87%D0%B0%D0%B9%D0%BD%D0%B0%D1%8F_%D0%B2%D0%B5%D0%BB%D0%B8%D1%87%D0%B8%D0%BD%D0%B0" TargetMode="External"/><Relationship Id="rId7" Type="http://schemas.openxmlformats.org/officeDocument/2006/relationships/hyperlink" Target="https://ru.wikipedia.org/wiki/%D0%A1%D0%BB%D1%83%D1%87%D0%B0%D0%B9%D0%BD%D0%BE%D1%81%D1%82%D1%8C" TargetMode="External"/><Relationship Id="rId8" Type="http://schemas.openxmlformats.org/officeDocument/2006/relationships/hyperlink" Target="https://ru.wikipedia.org/wiki/%D0%92%D0%B5%D1%80%D0%BE%D1%8F%D1%82%D0%BD%D0%BE%D1%81%D1%82%D1%8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9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523" name="Google Shape;523;p89"/>
          <p:cNvSpPr txBox="1"/>
          <p:nvPr>
            <p:ph idx="1" type="subTitle"/>
          </p:nvPr>
        </p:nvSpPr>
        <p:spPr>
          <a:xfrm>
            <a:off x="540000" y="3272200"/>
            <a:ext cx="3852000" cy="158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accent2"/>
                </a:solidFill>
              </a:rPr>
              <a:t>Урок 5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latin typeface="Arial"/>
                <a:ea typeface="Arial"/>
                <a:cs typeface="Arial"/>
                <a:sym typeface="Arial"/>
              </a:rPr>
              <a:t>Математическая статистика часть 1</a:t>
            </a:r>
            <a:endParaRPr sz="1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24" name="Google Shape;52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/>
        </p:nvSpPr>
        <p:spPr>
          <a:xfrm>
            <a:off x="287446" y="306365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Оценка параметров на основе выборки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2" name="Google Shape;582;p98"/>
          <p:cNvSpPr txBox="1"/>
          <p:nvPr/>
        </p:nvSpPr>
        <p:spPr>
          <a:xfrm>
            <a:off x="287450" y="1135375"/>
            <a:ext cx="82374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Для точечного оценивания параметров случайной величины используются различные статистики. </a:t>
            </a: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Статистика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 — это любая измеримая функция от выборки.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Пусть дана выборка Y = (y1, y2, . . , yi) значений случайной величины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3" name="Google Shape;583;p98"/>
          <p:cNvSpPr txBox="1"/>
          <p:nvPr/>
        </p:nvSpPr>
        <p:spPr>
          <a:xfrm>
            <a:off x="346350" y="2412775"/>
            <a:ext cx="60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ее можно описать с помощью статистик?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584" name="Google Shape;58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125" y="2571740"/>
            <a:ext cx="2584100" cy="17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/>
        </p:nvSpPr>
        <p:spPr>
          <a:xfrm>
            <a:off x="213696" y="100940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Оценка параметров на основе выборки.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590" name="Google Shape;590;p99"/>
          <p:cNvGraphicFramePr/>
          <p:nvPr/>
        </p:nvGraphicFramePr>
        <p:xfrm>
          <a:off x="5562825" y="86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{8EE3F883-647E-47D1-8469-A4CB84FBF1D5}</a:tableStyleId>
              </a:tblPr>
              <a:tblGrid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Блюдо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Цена руб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91" name="Google Shape;591;p99"/>
          <p:cNvGraphicFramePr/>
          <p:nvPr/>
        </p:nvGraphicFramePr>
        <p:xfrm>
          <a:off x="5385825" y="217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{8EE3F883-647E-47D1-8469-A4CB84FBF1D5}</a:tableStyleId>
              </a:tblPr>
              <a:tblGrid>
                <a:gridCol w="952500"/>
                <a:gridCol w="952500"/>
                <a:gridCol w="1552575"/>
              </a:tblGrid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Мат ожидание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Дисперсия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Стандартное отклонение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1 767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2" name="Google Shape;592;p99"/>
          <p:cNvSpPr txBox="1"/>
          <p:nvPr/>
        </p:nvSpPr>
        <p:spPr>
          <a:xfrm>
            <a:off x="4981600" y="2912000"/>
            <a:ext cx="40590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Рассчитаем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дисперсию: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((500-455)^2 + (450-455)^2 + (400-455)^2 + (470-455)^2 ) / (4-1) = 1767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3" name="Google Shape;593;p99"/>
          <p:cNvSpPr txBox="1"/>
          <p:nvPr/>
        </p:nvSpPr>
        <p:spPr>
          <a:xfrm>
            <a:off x="213700" y="521600"/>
            <a:ext cx="442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Математическое ожидание (</a:t>
            </a:r>
            <a:r>
              <a:rPr b="1" i="1" lang="ru" sz="1200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μ, M</a:t>
            </a:r>
            <a:r>
              <a:rPr b="1" lang="ru" sz="1200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)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(выборочное среднее)— это среднее арифметическое значение случайной величины.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Дисперсия (</a:t>
            </a:r>
            <a:r>
              <a:rPr b="1" i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S2</a:t>
            </a: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рассчитанное расстояние, на которое значения сл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айной величины находятся вокруг его математического ожидания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Стандартное отклонение (</a:t>
            </a:r>
            <a:r>
              <a:rPr b="1" i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SD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)— это квадратный корень от дисперсии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Медиана 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такое значение в выборке, что ровно половина из элементов выборки больше него либо равна, а другая половина меньше него либо равна.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4" name="Google Shape;594;p99"/>
          <p:cNvPicPr preferRelativeResize="0"/>
          <p:nvPr/>
        </p:nvPicPr>
        <p:blipFill rotWithShape="1">
          <a:blip r:embed="rId6">
            <a:alphaModFix/>
          </a:blip>
          <a:srcRect b="14037" l="0" r="0" t="0"/>
          <a:stretch/>
        </p:blipFill>
        <p:spPr>
          <a:xfrm>
            <a:off x="2222250" y="1183275"/>
            <a:ext cx="1211655" cy="4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3175" y="2170650"/>
            <a:ext cx="1479200" cy="4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9"/>
          <p:cNvPicPr preferRelativeResize="0"/>
          <p:nvPr/>
        </p:nvPicPr>
        <p:blipFill rotWithShape="1">
          <a:blip r:embed="rId8">
            <a:alphaModFix/>
          </a:blip>
          <a:srcRect b="16142" l="0" r="0" t="0"/>
          <a:stretch/>
        </p:blipFill>
        <p:spPr>
          <a:xfrm>
            <a:off x="1392575" y="2912000"/>
            <a:ext cx="1593550" cy="4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99"/>
          <p:cNvSpPr txBox="1"/>
          <p:nvPr/>
        </p:nvSpPr>
        <p:spPr>
          <a:xfrm>
            <a:off x="330375" y="4219400"/>
            <a:ext cx="345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1, 3, 5, 5, 8, 9, </a:t>
            </a:r>
            <a:r>
              <a:rPr b="1" lang="ru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11,</a:t>
            </a:r>
            <a:r>
              <a:rPr lang="ru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17, 18,  24, 77, 218, 633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0"/>
          <p:cNvSpPr/>
          <p:nvPr/>
        </p:nvSpPr>
        <p:spPr>
          <a:xfrm>
            <a:off x="3145631" y="1699038"/>
            <a:ext cx="0" cy="2977872"/>
          </a:xfrm>
          <a:custGeom>
            <a:rect b="b" l="l" r="r" t="t"/>
            <a:pathLst>
              <a:path extrusionOk="0" h="6806565" w="12000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cap="flat" cmpd="sng" w="1045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6003131" y="1699038"/>
            <a:ext cx="0" cy="2977872"/>
          </a:xfrm>
          <a:custGeom>
            <a:rect b="b" l="l" r="r" t="t"/>
            <a:pathLst>
              <a:path extrusionOk="0" h="6806565" w="12000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cap="flat" cmpd="sng" w="1045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00"/>
          <p:cNvSpPr txBox="1"/>
          <p:nvPr/>
        </p:nvSpPr>
        <p:spPr>
          <a:xfrm>
            <a:off x="456193" y="1632150"/>
            <a:ext cx="24564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Меры центральной тенденции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39E6"/>
              </a:buClr>
              <a:buSzPts val="1300"/>
              <a:buChar char="●"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Среднее значение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39E6"/>
              </a:buClr>
              <a:buSzPts val="1300"/>
              <a:buChar char="●"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Медиана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39E6"/>
              </a:buClr>
              <a:buSzPts val="1300"/>
              <a:buChar char="●"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Мода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5" name="Google Shape;605;p100"/>
          <p:cNvSpPr txBox="1"/>
          <p:nvPr/>
        </p:nvSpPr>
        <p:spPr>
          <a:xfrm>
            <a:off x="3328875" y="1629100"/>
            <a:ext cx="23391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</a:rPr>
              <a:t>Меры разброса данных</a:t>
            </a:r>
            <a:endParaRPr b="1" sz="15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39E6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Дисперсия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39E6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Стандартное отклонение</a:t>
            </a:r>
            <a:endParaRPr>
              <a:solidFill>
                <a:schemeClr val="dk1"/>
              </a:solidFill>
            </a:endParaRPr>
          </a:p>
          <a:p>
            <a:pPr indent="0" lvl="0" marL="0" marR="889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6" name="Google Shape;606;p100"/>
          <p:cNvSpPr txBox="1"/>
          <p:nvPr/>
        </p:nvSpPr>
        <p:spPr>
          <a:xfrm>
            <a:off x="6185297" y="1503860"/>
            <a:ext cx="22017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4675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Квантили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7" name="Google Shape;607;p100"/>
          <p:cNvSpPr txBox="1"/>
          <p:nvPr>
            <p:ph type="title"/>
          </p:nvPr>
        </p:nvSpPr>
        <p:spPr>
          <a:xfrm>
            <a:off x="379035" y="498003"/>
            <a:ext cx="5533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Описательные статистики</a:t>
            </a:r>
            <a:endParaRPr b="1" sz="1800"/>
          </a:p>
        </p:txBody>
      </p:sp>
      <p:pic>
        <p:nvPicPr>
          <p:cNvPr id="608" name="Google Shape;608;p100"/>
          <p:cNvPicPr preferRelativeResize="0"/>
          <p:nvPr/>
        </p:nvPicPr>
        <p:blipFill rotWithShape="1">
          <a:blip r:embed="rId3">
            <a:alphaModFix/>
          </a:blip>
          <a:srcRect b="0" l="0" r="0" t="49924"/>
          <a:stretch/>
        </p:blipFill>
        <p:spPr>
          <a:xfrm>
            <a:off x="246500" y="2927975"/>
            <a:ext cx="2716950" cy="17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300" y="1947150"/>
            <a:ext cx="2625201" cy="27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00"/>
          <p:cNvPicPr preferRelativeResize="0"/>
          <p:nvPr/>
        </p:nvPicPr>
        <p:blipFill rotWithShape="1">
          <a:blip r:embed="rId5">
            <a:alphaModFix/>
          </a:blip>
          <a:srcRect b="10039" l="5413" r="2835" t="0"/>
          <a:stretch/>
        </p:blipFill>
        <p:spPr>
          <a:xfrm>
            <a:off x="3346175" y="3190246"/>
            <a:ext cx="2456400" cy="1330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1"/>
          <p:cNvSpPr txBox="1"/>
          <p:nvPr/>
        </p:nvSpPr>
        <p:spPr>
          <a:xfrm>
            <a:off x="356471" y="238840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Законы распределения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6" name="Google Shape;616;p101"/>
          <p:cNvPicPr preferRelativeResize="0"/>
          <p:nvPr/>
        </p:nvPicPr>
        <p:blipFill rotWithShape="1">
          <a:blip r:embed="rId3">
            <a:alphaModFix/>
          </a:blip>
          <a:srcRect b="0" l="0" r="66357" t="0"/>
          <a:stretch/>
        </p:blipFill>
        <p:spPr>
          <a:xfrm>
            <a:off x="4173925" y="1007512"/>
            <a:ext cx="1846650" cy="385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101"/>
          <p:cNvSpPr txBox="1"/>
          <p:nvPr/>
        </p:nvSpPr>
        <p:spPr>
          <a:xfrm>
            <a:off x="167625" y="1676400"/>
            <a:ext cx="358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Законом распределения случайной величины называется соотношение, устанавливающие связь между возможными значениями случайной величины и соответствующими им вероятностями.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8" name="Google Shape;618;p101"/>
          <p:cNvPicPr preferRelativeResize="0"/>
          <p:nvPr/>
        </p:nvPicPr>
        <p:blipFill rotWithShape="1">
          <a:blip r:embed="rId3">
            <a:alphaModFix/>
          </a:blip>
          <a:srcRect b="0" l="66357" r="0" t="0"/>
          <a:stretch/>
        </p:blipFill>
        <p:spPr>
          <a:xfrm>
            <a:off x="6437075" y="961800"/>
            <a:ext cx="1846650" cy="385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750" y="1363400"/>
            <a:ext cx="4341249" cy="331774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02"/>
          <p:cNvSpPr txBox="1"/>
          <p:nvPr>
            <p:ph type="title"/>
          </p:nvPr>
        </p:nvSpPr>
        <p:spPr>
          <a:xfrm>
            <a:off x="379035" y="292603"/>
            <a:ext cx="5533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Нормальное распределение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5" name="Google Shape;625;p102"/>
          <p:cNvSpPr txBox="1"/>
          <p:nvPr/>
        </p:nvSpPr>
        <p:spPr>
          <a:xfrm>
            <a:off x="379025" y="1435725"/>
            <a:ext cx="3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Ф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ункция плотности распределения: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6" name="Google Shape;626;p102"/>
          <p:cNvSpPr txBox="1"/>
          <p:nvPr/>
        </p:nvSpPr>
        <p:spPr>
          <a:xfrm>
            <a:off x="379025" y="2074225"/>
            <a:ext cx="3714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ероятность того, что случайная величина X будет лежать в отрезке (x, y), равна площади под графиком функции плотности f(x) в пределах от x до y.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Общая площадь под графиком функции f ( x ) равна 1.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3"/>
          <p:cNvSpPr txBox="1"/>
          <p:nvPr>
            <p:ph type="title"/>
          </p:nvPr>
        </p:nvSpPr>
        <p:spPr>
          <a:xfrm>
            <a:off x="272235" y="407628"/>
            <a:ext cx="5533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1800"/>
              <a:t>Нормальное распределение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2" name="Google Shape;632;p103"/>
          <p:cNvSpPr txBox="1"/>
          <p:nvPr/>
        </p:nvSpPr>
        <p:spPr>
          <a:xfrm>
            <a:off x="221975" y="1171950"/>
            <a:ext cx="3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Гистограмма распределения: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3" name="Google Shape;633;p103"/>
          <p:cNvPicPr preferRelativeResize="0"/>
          <p:nvPr/>
        </p:nvPicPr>
        <p:blipFill rotWithShape="1">
          <a:blip r:embed="rId3">
            <a:alphaModFix/>
          </a:blip>
          <a:srcRect b="1800" l="0" r="0" t="-1800"/>
          <a:stretch/>
        </p:blipFill>
        <p:spPr>
          <a:xfrm>
            <a:off x="4012100" y="1209565"/>
            <a:ext cx="5093950" cy="3395966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03"/>
          <p:cNvSpPr txBox="1"/>
          <p:nvPr/>
        </p:nvSpPr>
        <p:spPr>
          <a:xfrm>
            <a:off x="221975" y="3911850"/>
            <a:ext cx="371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Гистограмма по форме напоминает график распределения вероятностей случайной величины.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5" name="Google Shape;635;p103"/>
          <p:cNvSpPr txBox="1"/>
          <p:nvPr/>
        </p:nvSpPr>
        <p:spPr>
          <a:xfrm>
            <a:off x="167875" y="1572150"/>
            <a:ext cx="3608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По оси x откладываются все значения выборки.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Вся ось x разбивается на заданное число одинаковых отрезков.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Для каждого отрезка вычисляется кол-во значений выборки, которые лежат в этом отрезке, и это кол-во откладывается по оси y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4"/>
          <p:cNvSpPr txBox="1"/>
          <p:nvPr/>
        </p:nvSpPr>
        <p:spPr>
          <a:xfrm>
            <a:off x="499623" y="243475"/>
            <a:ext cx="73320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Центральная Предельная Теорема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1" name="Google Shape;641;p104"/>
          <p:cNvSpPr txBox="1"/>
          <p:nvPr/>
        </p:nvSpPr>
        <p:spPr>
          <a:xfrm>
            <a:off x="297625" y="1144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ЦПТ</a:t>
            </a: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говорит, что если мы возьмем достаточно большую выборку из независимых, одинаково распределенных случайных величин(</a:t>
            </a:r>
            <a:r>
              <a:rPr lang="ru">
                <a:solidFill>
                  <a:srgbClr val="2C2D30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i.i.d</a:t>
            </a: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из генеральной совокупности , то среднее значение будет</a:t>
            </a:r>
            <a:r>
              <a:rPr lang="ru">
                <a:solidFill>
                  <a:srgbClr val="2C2D30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нормально распределено</a:t>
            </a: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 </a:t>
            </a:r>
            <a:r>
              <a:rPr b="1" i="1"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μ и SD 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2" name="Google Shape;642;p104"/>
          <p:cNvSpPr txBox="1"/>
          <p:nvPr/>
        </p:nvSpPr>
        <p:spPr>
          <a:xfrm>
            <a:off x="4065650" y="3816125"/>
            <a:ext cx="49260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8"/>
              </a:rPr>
              <a:t>Берем и многократно извлекаем </a:t>
            </a:r>
            <a:r>
              <a:rPr lang="ru" sz="10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выборки определенного размера и считаем по ним среднее. Распределение средних при соблюдении предпосылок выше будет нормально распределенным и мы сможем оценивать истинное значение в ГС.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3" name="Google Shape;643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7675" y="1063226"/>
            <a:ext cx="4841950" cy="26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5"/>
          <p:cNvSpPr txBox="1"/>
          <p:nvPr/>
        </p:nvSpPr>
        <p:spPr>
          <a:xfrm>
            <a:off x="499622" y="243475"/>
            <a:ext cx="232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IBM Plex Sans"/>
                <a:ea typeface="IBM Plex Sans"/>
                <a:cs typeface="IBM Plex Sans"/>
                <a:sym typeface="IBM Plex Sans"/>
              </a:rPr>
              <a:t>ЦПТ</a:t>
            </a:r>
            <a:r>
              <a:rPr lang="ru" sz="3000"/>
              <a:t> </a:t>
            </a:r>
            <a:endParaRPr sz="1100"/>
          </a:p>
        </p:txBody>
      </p:sp>
      <p:sp>
        <p:nvSpPr>
          <p:cNvPr id="649" name="Google Shape;649;p105"/>
          <p:cNvSpPr txBox="1"/>
          <p:nvPr/>
        </p:nvSpPr>
        <p:spPr>
          <a:xfrm>
            <a:off x="389175" y="1465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нам позволяет делать ЦПТ ?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ЦПТ дает возможность строить доверительные интервалы и проверять статистические гипотезы.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50" name="Google Shape;65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750" y="1089400"/>
            <a:ext cx="4849600" cy="29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Доверительный интервал</a:t>
            </a:r>
            <a:endParaRPr b="1" sz="2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7"/>
          <p:cNvSpPr txBox="1"/>
          <p:nvPr/>
        </p:nvSpPr>
        <p:spPr>
          <a:xfrm>
            <a:off x="392697" y="402965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  Доверительный интервал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1" name="Google Shape;661;p107"/>
          <p:cNvPicPr preferRelativeResize="0"/>
          <p:nvPr/>
        </p:nvPicPr>
        <p:blipFill rotWithShape="1">
          <a:blip r:embed="rId3">
            <a:alphaModFix/>
          </a:blip>
          <a:srcRect b="16852" l="41811" r="28444" t="28887"/>
          <a:stretch/>
        </p:blipFill>
        <p:spPr>
          <a:xfrm>
            <a:off x="4998402" y="345612"/>
            <a:ext cx="3905251" cy="4452273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07"/>
          <p:cNvSpPr txBox="1"/>
          <p:nvPr/>
        </p:nvSpPr>
        <p:spPr>
          <a:xfrm>
            <a:off x="392700" y="1703825"/>
            <a:ext cx="42723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Доверительный интервал </a:t>
            </a: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Что это такое ? Это способ оценки метрики, используя который, мы получим диапазон значений [x,y] , внутри которого будет лежать истинное значение метрики ГС в 95% случаев.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(Если провести очень большое количество независимых экспериментов с аналогичным построением доверительного интервала, то в 95% экспериментов доверительный интервал будет содержать оцениваемый параметр ген совокупности.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оставшихся 5% экспериментов доверительный интервал не будет содержать параметр ген совокупности.)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3" name="Google Shape;663;p107"/>
          <p:cNvSpPr txBox="1"/>
          <p:nvPr/>
        </p:nvSpPr>
        <p:spPr>
          <a:xfrm>
            <a:off x="468900" y="1071750"/>
            <a:ext cx="34914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700">
                <a:solidFill>
                  <a:schemeClr val="dk1"/>
                </a:solidFill>
              </a:rPr>
              <a:t>M ± 1,96 × (SD ÷ √n )</a:t>
            </a:r>
            <a:endParaRPr b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latin typeface="Arial"/>
                <a:ea typeface="Arial"/>
                <a:cs typeface="Arial"/>
                <a:sym typeface="Arial"/>
              </a:rPr>
              <a:t>Математическая статистика часть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8"/>
          <p:cNvSpPr txBox="1"/>
          <p:nvPr/>
        </p:nvSpPr>
        <p:spPr>
          <a:xfrm>
            <a:off x="281521" y="518265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Виды 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метрик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9" name="Google Shape;669;p108"/>
          <p:cNvSpPr txBox="1"/>
          <p:nvPr/>
        </p:nvSpPr>
        <p:spPr>
          <a:xfrm>
            <a:off x="149625" y="1106575"/>
            <a:ext cx="430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Типы метрик которые бывают в экспериментах: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1)Доли - (ретеншн, конверсии) [0,1,0,0,0,1]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2)Непрерывные - (таймспент в сек / деньги)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3)Отношения - (клики на сессию)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0" name="Google Shape;67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850" y="870024"/>
            <a:ext cx="3771449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9"/>
          <p:cNvSpPr txBox="1"/>
          <p:nvPr/>
        </p:nvSpPr>
        <p:spPr>
          <a:xfrm>
            <a:off x="220846" y="240615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Оценка параметров на основе выборки.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6" name="Google Shape;6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50" y="1276865"/>
            <a:ext cx="3075660" cy="2718883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09"/>
          <p:cNvSpPr txBox="1"/>
          <p:nvPr/>
        </p:nvSpPr>
        <p:spPr>
          <a:xfrm>
            <a:off x="4250125" y="621850"/>
            <a:ext cx="32505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678" name="Google Shape;678;p109"/>
          <p:cNvPicPr preferRelativeResize="0"/>
          <p:nvPr/>
        </p:nvPicPr>
        <p:blipFill rotWithShape="1">
          <a:blip r:embed="rId4">
            <a:alphaModFix/>
          </a:blip>
          <a:srcRect b="0" l="1516" r="0" t="0"/>
          <a:stretch/>
        </p:blipFill>
        <p:spPr>
          <a:xfrm>
            <a:off x="4404147" y="3344400"/>
            <a:ext cx="3924174" cy="12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9"/>
          <p:cNvSpPr txBox="1"/>
          <p:nvPr/>
        </p:nvSpPr>
        <p:spPr>
          <a:xfrm>
            <a:off x="4250125" y="1693625"/>
            <a:ext cx="40782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5"/>
              </a:rPr>
              <a:t>Доверительный интервал 95% для метрик долей: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Ошибки I и II рода</a:t>
            </a:r>
            <a:endParaRPr b="1"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1"/>
          <p:cNvSpPr txBox="1"/>
          <p:nvPr/>
        </p:nvSpPr>
        <p:spPr>
          <a:xfrm>
            <a:off x="400316" y="213825"/>
            <a:ext cx="8616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Базовые определения:</a:t>
            </a:r>
            <a:endParaRPr sz="1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0" name="Google Shape;690;p111"/>
          <p:cNvSpPr txBox="1"/>
          <p:nvPr/>
        </p:nvSpPr>
        <p:spPr>
          <a:xfrm>
            <a:off x="320525" y="533800"/>
            <a:ext cx="752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Нулевая гипотеза</a:t>
            </a:r>
            <a:r>
              <a:rPr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принимаемое предположение о том, что не существует связи между наблюдениями в двух (или более) событиях (выборках, феноменах, совокупностях). Гипотезу отвергают, если данные показывают разницу между выборками.</a:t>
            </a:r>
            <a:endParaRPr sz="13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True Positive</a:t>
            </a:r>
            <a:r>
              <a:rPr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говорим истина, когда по факту истина (факт)</a:t>
            </a:r>
            <a:r>
              <a:rPr b="1"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True Negative</a:t>
            </a:r>
            <a:r>
              <a:rPr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говорим не истина, когда по факту тоже не истина (факт)</a:t>
            </a:r>
            <a:endParaRPr sz="13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 Positive (ошибка I рода)</a:t>
            </a:r>
            <a:r>
              <a:rPr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говорим истина, когда по факту не истина. Отклонение верной нулевой гипотезы. Риск совершить такую ошибку равен выбранному уровню статистической значимости (например, α=0.05) (ошиблись)</a:t>
            </a:r>
            <a:endParaRPr sz="13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 Negative (ошибка II рода)</a:t>
            </a:r>
            <a:r>
              <a:rPr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говорим не истина, когда по факту истина (ошиблись). Принятие неверной нулевой гипотезы. Вероятность отклонить реально работающее изменение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2"/>
          <p:cNvSpPr txBox="1"/>
          <p:nvPr/>
        </p:nvSpPr>
        <p:spPr>
          <a:xfrm>
            <a:off x="436064" y="234707"/>
            <a:ext cx="35517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Ошибки I и II рода</a:t>
            </a:r>
            <a:endParaRPr sz="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022.jpg" id="696" name="Google Shape;696;p112"/>
          <p:cNvPicPr preferRelativeResize="0"/>
          <p:nvPr/>
        </p:nvPicPr>
        <p:blipFill rotWithShape="1">
          <a:blip r:embed="rId3">
            <a:alphaModFix/>
          </a:blip>
          <a:srcRect b="0" l="1623" r="0" t="0"/>
          <a:stretch/>
        </p:blipFill>
        <p:spPr>
          <a:xfrm>
            <a:off x="3171787" y="754077"/>
            <a:ext cx="5746439" cy="42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12"/>
          <p:cNvSpPr/>
          <p:nvPr/>
        </p:nvSpPr>
        <p:spPr>
          <a:xfrm>
            <a:off x="2902039" y="3045767"/>
            <a:ext cx="3339900" cy="1947000"/>
          </a:xfrm>
          <a:prstGeom prst="roundRect">
            <a:avLst>
              <a:gd fmla="val 6767" name="adj"/>
            </a:avLst>
          </a:prstGeom>
          <a:noFill/>
          <a:ln cap="flat" cmpd="sng" w="50800">
            <a:solidFill>
              <a:srgbClr val="531B9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12"/>
          <p:cNvSpPr txBox="1"/>
          <p:nvPr/>
        </p:nvSpPr>
        <p:spPr>
          <a:xfrm>
            <a:off x="264154" y="3229781"/>
            <a:ext cx="25860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бы влияние на конверсию было значительным, но мы это не обнаружили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Проверка статистических гипотез</a:t>
            </a:r>
            <a:endParaRPr b="1" sz="2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4"/>
          <p:cNvSpPr txBox="1"/>
          <p:nvPr/>
        </p:nvSpPr>
        <p:spPr>
          <a:xfrm>
            <a:off x="145422" y="228590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  Основные понятия</a:t>
            </a:r>
            <a:endParaRPr sz="1100"/>
          </a:p>
        </p:txBody>
      </p:sp>
      <p:sp>
        <p:nvSpPr>
          <p:cNvPr id="709" name="Google Shape;709;p114"/>
          <p:cNvSpPr txBox="1"/>
          <p:nvPr/>
        </p:nvSpPr>
        <p:spPr>
          <a:xfrm>
            <a:off x="411750" y="401350"/>
            <a:ext cx="5561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			</a:t>
            </a:r>
            <a:endParaRPr i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0" name="Google Shape;710;p114"/>
          <p:cNvSpPr txBox="1"/>
          <p:nvPr/>
        </p:nvSpPr>
        <p:spPr>
          <a:xfrm>
            <a:off x="415125" y="909700"/>
            <a:ext cx="6919800" cy="24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Статистическая гипотеза </a:t>
            </a: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выдвигаемое предположение о свойствах случайной величины/виде ее распределения, которое можно подтвердить или опровергнуть на основании имеющихся данных. </a:t>
            </a:r>
            <a:endParaRPr b="1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Примеры:</a:t>
            </a:r>
            <a:endParaRPr b="1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-Между конверсиями в покупку в двух группах нет статистически значимых различий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-Между Retention 7 дня в двух группах нет статистически значимых различий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-Случайная величина имеет нормальное распределение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11" name="Google Shape;71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128" y="1121663"/>
            <a:ext cx="2367876" cy="22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5"/>
          <p:cNvSpPr txBox="1"/>
          <p:nvPr/>
        </p:nvSpPr>
        <p:spPr>
          <a:xfrm>
            <a:off x="140447" y="169015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 Основные шаги при проверке гипотез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17" name="Google Shape;717;p115"/>
          <p:cNvSpPr txBox="1"/>
          <p:nvPr/>
        </p:nvSpPr>
        <p:spPr>
          <a:xfrm>
            <a:off x="194925" y="757325"/>
            <a:ext cx="82170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AutoNum type="arabicParenR"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Формулируются нулевая и альтернативная гипотезы.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Нулевая гипотеза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 – принимаемое предположение о том, что не существует связи между наблюдениями в двух (или более) выборках. Гипотезу отвергают, если данные показывают разницу между выборками. (чаще всего в A/B тестах используют двухсторонние гипотезы)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В зависимости от задачи альтернативные гипотезы бывают левосторонние, правосторонние или двухсторонние.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IBM Plex Sans"/>
              <a:buAutoNum type="arabicParenR"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Задаётся статистика (функция от выборки) F(Y), которая в условиях справедливости нулевой гипотезы H0 имеет известное распределение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AutoNum type="arabicParenR"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Фиксируется уровень значимости α (false positive) — допустимая для данной задачи вероятность ошибки первого рода (чаще всего 0.01, 0.05 или 0.1).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AutoNum type="arabicParenR"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Проводится статистический тест: для выборки(выборок) Y считается значение F(Y), и если оно принадлежит критической области, то заключаем, что данные противоречат гипотезе H0, и принимается гипотеза H1.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16"/>
          <p:cNvSpPr txBox="1"/>
          <p:nvPr/>
        </p:nvSpPr>
        <p:spPr>
          <a:xfrm>
            <a:off x="145422" y="152390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 Основные шаги при проверке гипотез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23" name="Google Shape;72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577" y="847175"/>
            <a:ext cx="4860850" cy="33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16"/>
          <p:cNvPicPr preferRelativeResize="0"/>
          <p:nvPr/>
        </p:nvPicPr>
        <p:blipFill rotWithShape="1">
          <a:blip r:embed="rId4">
            <a:alphaModFix/>
          </a:blip>
          <a:srcRect b="35682" l="30738" r="32871" t="29207"/>
          <a:stretch/>
        </p:blipFill>
        <p:spPr>
          <a:xfrm>
            <a:off x="416775" y="1703100"/>
            <a:ext cx="3148776" cy="189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116"/>
          <p:cNvCxnSpPr/>
          <p:nvPr/>
        </p:nvCxnSpPr>
        <p:spPr>
          <a:xfrm>
            <a:off x="3766400" y="812750"/>
            <a:ext cx="43800" cy="41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116"/>
          <p:cNvSpPr txBox="1"/>
          <p:nvPr/>
        </p:nvSpPr>
        <p:spPr>
          <a:xfrm>
            <a:off x="3974125" y="4472550"/>
            <a:ext cx="5112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зависимости от задачи альтернативные гипотезы бывают левосторонние, правосторонние или двусторонние. 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7"/>
          <p:cNvSpPr txBox="1"/>
          <p:nvPr/>
        </p:nvSpPr>
        <p:spPr>
          <a:xfrm>
            <a:off x="216022" y="164765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 Основные понятия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2" name="Google Shape;732;p117"/>
          <p:cNvSpPr txBox="1"/>
          <p:nvPr/>
        </p:nvSpPr>
        <p:spPr>
          <a:xfrm>
            <a:off x="352800" y="494450"/>
            <a:ext cx="84384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A3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A3A3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p-value </a:t>
            </a:r>
            <a:r>
              <a:rPr lang="ru" sz="1200">
                <a:solidFill>
                  <a:srgbClr val="3A3A3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– вероятность получить наблюдаемое или еще большее отклонение оценки от гипотезы, если она (гипотеза) верна. Геометрически это площадь под кривой, которая начинается от статистического критерия в сторону от гипотезы (от центра).</a:t>
            </a:r>
            <a:endParaRPr sz="1200">
              <a:solidFill>
                <a:srgbClr val="3A3A3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33" name="Google Shape;7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025" y="1542800"/>
            <a:ext cx="4624701" cy="27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17"/>
          <p:cNvSpPr txBox="1"/>
          <p:nvPr/>
        </p:nvSpPr>
        <p:spPr>
          <a:xfrm>
            <a:off x="328150" y="2534650"/>
            <a:ext cx="3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Если p-value &lt; alpha -  нулевая гипотеза отвергается</a:t>
            </a:r>
            <a:endParaRPr sz="1200">
              <a:solidFill>
                <a:srgbClr val="2C2D3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5" name="Google Shape;535;p91"/>
          <p:cNvSpPr txBox="1"/>
          <p:nvPr/>
        </p:nvSpPr>
        <p:spPr>
          <a:xfrm>
            <a:off x="205875" y="642450"/>
            <a:ext cx="54012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Поговорим о важности статистики для A/B тестов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Пройдемся по базовым понятиям статистики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Разберем как оценивать по выборке в каких границах лежат реальные значения ваших метрик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"/>
              <a:buFont typeface="IBM Plex Sans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Статистические критерии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"/>
              <a:buFont typeface="IBM Plex Sans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 проверки гипотез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"/>
              <a:buFont typeface="IBM Plex Sans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Обзор калькуляторов для подсчета результатов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536" name="Google Shape;53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8"/>
          <p:cNvSpPr txBox="1"/>
          <p:nvPr/>
        </p:nvSpPr>
        <p:spPr>
          <a:xfrm>
            <a:off x="328772" y="164765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 Сравнение средних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40" name="Google Shape;7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0" y="1137074"/>
            <a:ext cx="4949150" cy="30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18"/>
          <p:cNvSpPr txBox="1"/>
          <p:nvPr/>
        </p:nvSpPr>
        <p:spPr>
          <a:xfrm>
            <a:off x="5624150" y="1105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каждой из метрик в двух выборок есть сигнал (разница средних) и шум (дисперсия). Мы хотим понять несмотря на наличие шума а есть ли действительная разница между средними ? 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этом нам помогают статистические критерии.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9"/>
          <p:cNvSpPr txBox="1"/>
          <p:nvPr/>
        </p:nvSpPr>
        <p:spPr>
          <a:xfrm>
            <a:off x="58847" y="199990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30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Статистические критерии</a:t>
            </a:r>
            <a:endParaRPr sz="11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7" name="Google Shape;747;p119"/>
          <p:cNvSpPr txBox="1"/>
          <p:nvPr/>
        </p:nvSpPr>
        <p:spPr>
          <a:xfrm>
            <a:off x="405900" y="788300"/>
            <a:ext cx="46896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Статистический критерий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математическое правило, в соответствии с которым отвергается либо не отвергается та или иная статистическая гипотеза с заданным уровнем значимости.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того, чтобы проверить гипотезу о равенстве показателей, применяется два типа критериев оценки: параметрические и непараметрические.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Параметрическими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называются критерии, в которых мы можем сделать предположение о распределении , относящееся к какой-то выборке. В большинстве случаев в качестве распределения используется нормальное.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Непараметрические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не используют предположения о распределении, а оперируют </a:t>
            </a:r>
            <a:r>
              <a:rPr i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рангами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i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частотами.</a:t>
            </a:r>
            <a:endParaRPr i="1"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48" name="Google Shape;74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125" y="607525"/>
            <a:ext cx="2538750" cy="427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0"/>
          <p:cNvSpPr txBox="1"/>
          <p:nvPr/>
        </p:nvSpPr>
        <p:spPr>
          <a:xfrm>
            <a:off x="213647" y="271490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 Основные понятия</a:t>
            </a:r>
            <a:endParaRPr sz="11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4" name="Google Shape;754;p120"/>
          <p:cNvSpPr txBox="1"/>
          <p:nvPr/>
        </p:nvSpPr>
        <p:spPr>
          <a:xfrm>
            <a:off x="213650" y="531150"/>
            <a:ext cx="55614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</a:rPr>
              <a:t>	</a:t>
            </a:r>
            <a:r>
              <a:rPr lang="ru" sz="1200">
                <a:solidFill>
                  <a:schemeClr val="dk1"/>
                </a:solidFill>
              </a:rPr>
              <a:t>	 	 	 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	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								</a:t>
            </a:r>
            <a:endParaRPr i="1"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Статистическая мощность (True Positive) </a:t>
            </a:r>
            <a:r>
              <a:rPr lang="ru" sz="1200">
                <a:solidFill>
                  <a:srgbClr val="2C2D30"/>
                </a:solidFill>
              </a:rPr>
              <a:t>— это вероятность, что тест правильно засечёт эффект там, где он и правда есть. (т.е. 1-β)  </a:t>
            </a:r>
            <a:endParaRPr sz="12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</a:rPr>
              <a:t>		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</a:rPr>
              <a:t>	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</a:rPr>
              <a:t>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</a:rPr>
              <a:t>		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755" name="Google Shape;755;p120"/>
          <p:cNvSpPr txBox="1"/>
          <p:nvPr/>
        </p:nvSpPr>
        <p:spPr>
          <a:xfrm>
            <a:off x="246525" y="1319825"/>
            <a:ext cx="50121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найти хороший критерий для проверки гипотезы H0 vs H1 нужно из всех корректных критериев выбрать критерий с максимальной мощностью. У непараметрических критериев мощность меньше по сравнению с параметрическими -при возможности лучше использовать параметрические критерии.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Даже при 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ненормальности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изначального распределения - ЦПТ работает для распределения средних на больших выборках					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756" name="Google Shape;75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6584" y="1156500"/>
            <a:ext cx="3047649" cy="2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bor_stat_kriteria-1024x774.png" id="761" name="Google Shape;76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376" y="443776"/>
            <a:ext cx="5228500" cy="39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21"/>
          <p:cNvSpPr txBox="1"/>
          <p:nvPr/>
        </p:nvSpPr>
        <p:spPr>
          <a:xfrm>
            <a:off x="0" y="768075"/>
            <a:ext cx="3779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Типы данных: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Количественные</a:t>
            </a:r>
            <a:b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-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Непрерывные (средний чек , таймспент итд)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-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Дискретные ( число детей, число мотоциклов итд)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 startAt="2"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Качественные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-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номинативные (пол , названия групп, именна итд)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-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ранговые ( оценка в  психологическом исследовании  , оценка </a:t>
            </a: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асессора</a:t>
            </a: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итд )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3" name="Google Shape;763;p121"/>
          <p:cNvSpPr txBox="1"/>
          <p:nvPr/>
        </p:nvSpPr>
        <p:spPr>
          <a:xfrm>
            <a:off x="127350" y="3323175"/>
            <a:ext cx="3525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Независимые выборки</a:t>
            </a: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это те выборки, в которых вероятность отбора любого респондента одной выборки не зависит от отбора любого из респондентов другой выборки.</a:t>
            </a:r>
            <a:b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рандомно взятые новые пользователи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2"/>
          <p:cNvSpPr txBox="1"/>
          <p:nvPr/>
        </p:nvSpPr>
        <p:spPr>
          <a:xfrm>
            <a:off x="407550" y="368200"/>
            <a:ext cx="8852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критерия light version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9" name="Google Shape;769;p122"/>
          <p:cNvSpPr txBox="1"/>
          <p:nvPr/>
        </p:nvSpPr>
        <p:spPr>
          <a:xfrm>
            <a:off x="496747" y="1354400"/>
            <a:ext cx="40059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Конверсии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Хи-квадрат на однородность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распределения в двух ген совокупностях или </a:t>
            </a:r>
            <a:r>
              <a:rPr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Z критерий долей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-"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Средние 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нормальное распределение то </a:t>
            </a:r>
            <a:r>
              <a:rPr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t критерий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не нормальное распределение то </a:t>
            </a:r>
            <a:r>
              <a:rPr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критерий Манна-Уитни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C2D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C2D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C2D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770" name="Google Shape;770;p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1138700"/>
            <a:ext cx="4350476" cy="202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3"/>
          <p:cNvSpPr txBox="1"/>
          <p:nvPr/>
        </p:nvSpPr>
        <p:spPr>
          <a:xfrm>
            <a:off x="344072" y="205390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 </a:t>
            </a:r>
            <a:r>
              <a:rPr lang="ru" sz="1800">
                <a:latin typeface="IBM Plex Sans"/>
                <a:ea typeface="IBM Plex Sans"/>
                <a:cs typeface="IBM Plex Sans"/>
                <a:sym typeface="IBM Plex Sans"/>
              </a:rPr>
              <a:t>Пример</a:t>
            </a:r>
            <a:r>
              <a:rPr lang="ru" sz="1800"/>
              <a:t>:</a:t>
            </a:r>
            <a:endParaRPr sz="1800"/>
          </a:p>
        </p:txBody>
      </p:sp>
      <p:pic>
        <p:nvPicPr>
          <p:cNvPr id="776" name="Google Shape;77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88" y="1042000"/>
            <a:ext cx="6096165" cy="169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23"/>
          <p:cNvPicPr preferRelativeResize="0"/>
          <p:nvPr/>
        </p:nvPicPr>
        <p:blipFill rotWithShape="1">
          <a:blip r:embed="rId4">
            <a:alphaModFix/>
          </a:blip>
          <a:srcRect b="0" l="0" r="0" t="46354"/>
          <a:stretch/>
        </p:blipFill>
        <p:spPr>
          <a:xfrm>
            <a:off x="5102425" y="2985838"/>
            <a:ext cx="3819750" cy="146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23"/>
          <p:cNvSpPr txBox="1"/>
          <p:nvPr/>
        </p:nvSpPr>
        <p:spPr>
          <a:xfrm>
            <a:off x="478325" y="2832150"/>
            <a:ext cx="43812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Нулевая гипотеза </a:t>
            </a: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Между конверсией в двух группах нет статистически значимых различий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Альтернативная гипотеза </a:t>
            </a: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Между конверсией в двух группах есть статистически значимые различия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79" name="Google Shape;779;p123"/>
          <p:cNvCxnSpPr/>
          <p:nvPr/>
        </p:nvCxnSpPr>
        <p:spPr>
          <a:xfrm flipH="1">
            <a:off x="5026075" y="2793600"/>
            <a:ext cx="2400" cy="21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0" name="Google Shape;78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1175" y="1232475"/>
            <a:ext cx="1571850" cy="10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Алгоритм проверки гипотез</a:t>
            </a:r>
            <a:endParaRPr b="1" sz="2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5"/>
          <p:cNvSpPr txBox="1"/>
          <p:nvPr/>
        </p:nvSpPr>
        <p:spPr>
          <a:xfrm>
            <a:off x="352322" y="102015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  Проверка гипотез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91" name="Google Shape;79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575" y="1251550"/>
            <a:ext cx="3720924" cy="20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25"/>
          <p:cNvSpPr txBox="1"/>
          <p:nvPr/>
        </p:nvSpPr>
        <p:spPr>
          <a:xfrm>
            <a:off x="411825" y="690325"/>
            <a:ext cx="5034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Выбираем метрику и формулируем нулевую и альтернативную гипотезы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Выбираем параметр alpha (например 5% ) равный вероятности допустить ошибку первого рода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Выбираем критерий, подходящий под наши условия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Считаем p - value и(или) доверительный интервал и делаем вывод: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p-value &lt; alpha - разница между группами стат.значима . Либо если доверительный интервал для разницы не включает 0.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200"/>
              <a:buFont typeface="IBM Plex Sans"/>
              <a:buAutoNum type="arabicPeriod" startAt="5"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Даем (рекомендации лицам принимающим решения /принимаем решение ) выкатывать или не выкатывать новое изменение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Обзор калькуляторов</a:t>
            </a:r>
            <a:endParaRPr b="1" sz="2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7"/>
          <p:cNvSpPr txBox="1"/>
          <p:nvPr/>
        </p:nvSpPr>
        <p:spPr>
          <a:xfrm>
            <a:off x="210350" y="368200"/>
            <a:ext cx="8852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Выбор критерия light version</a:t>
            </a:r>
            <a:endParaRPr sz="18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803" name="Google Shape;803;p127"/>
          <p:cNvSpPr txBox="1"/>
          <p:nvPr/>
        </p:nvSpPr>
        <p:spPr>
          <a:xfrm>
            <a:off x="496744" y="1354388"/>
            <a:ext cx="78960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94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Конверсии 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Хи-квадрат на однородность 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распределения в двух ген совокупностях или </a:t>
            </a:r>
            <a:r>
              <a:rPr lang="ru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Z критерий долей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-"/>
            </a:pPr>
            <a:r>
              <a:rPr b="1"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Средние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нормальное распределение то </a:t>
            </a:r>
            <a:r>
              <a:rPr lang="ru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t критерий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не нормальное распределение то </a:t>
            </a:r>
            <a:r>
              <a:rPr lang="ru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критерий Манна-Уитни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C2D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C2D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C2D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Важность статистики в A/B-тестах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нимок экрана 2020-10-26 в 19.05.37.png" id="808" name="Google Shape;808;p128"/>
          <p:cNvPicPr preferRelativeResize="0"/>
          <p:nvPr/>
        </p:nvPicPr>
        <p:blipFill rotWithShape="1">
          <a:blip r:embed="rId3">
            <a:alphaModFix/>
          </a:blip>
          <a:srcRect b="0" l="0" r="0" t="3781"/>
          <a:stretch/>
        </p:blipFill>
        <p:spPr>
          <a:xfrm>
            <a:off x="3426275" y="490725"/>
            <a:ext cx="5373349" cy="35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28"/>
          <p:cNvSpPr/>
          <p:nvPr/>
        </p:nvSpPr>
        <p:spPr>
          <a:xfrm>
            <a:off x="4222241" y="3410630"/>
            <a:ext cx="3687600" cy="586200"/>
          </a:xfrm>
          <a:prstGeom prst="rect">
            <a:avLst/>
          </a:prstGeom>
          <a:noFill/>
          <a:ln cap="flat" cmpd="sng" w="50800">
            <a:solidFill>
              <a:srgbClr val="531B9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225" y="1088850"/>
            <a:ext cx="2659049" cy="10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28"/>
          <p:cNvSpPr txBox="1"/>
          <p:nvPr/>
        </p:nvSpPr>
        <p:spPr>
          <a:xfrm>
            <a:off x="493063" y="490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5"/>
              </a:rPr>
              <a:t>t критерий Стьюдента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850" y="502850"/>
            <a:ext cx="2863100" cy="42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29"/>
          <p:cNvSpPr txBox="1"/>
          <p:nvPr/>
        </p:nvSpPr>
        <p:spPr>
          <a:xfrm>
            <a:off x="185006" y="454650"/>
            <a:ext cx="449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U критерий Манна-Уитни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18" name="Google Shape;81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750" y="1361825"/>
            <a:ext cx="4989355" cy="7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0"/>
          <p:cNvSpPr txBox="1"/>
          <p:nvPr/>
        </p:nvSpPr>
        <p:spPr>
          <a:xfrm>
            <a:off x="463700" y="667550"/>
            <a:ext cx="8852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Критерий Хи-квадрат на однородность распределений </a:t>
            </a:r>
            <a:endParaRPr sz="18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24" name="Google Shape;82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775" y="1459175"/>
            <a:ext cx="5115175" cy="22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50" y="1764575"/>
            <a:ext cx="3381125" cy="11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1"/>
          <p:cNvSpPr txBox="1"/>
          <p:nvPr/>
        </p:nvSpPr>
        <p:spPr>
          <a:xfrm>
            <a:off x="196300" y="166325"/>
            <a:ext cx="4015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Z test для долей</a:t>
            </a:r>
            <a:endParaRPr sz="18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1" name="Google Shape;831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400" y="1060600"/>
            <a:ext cx="5621750" cy="28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300" y="1492175"/>
            <a:ext cx="2462125" cy="7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2"/>
          <p:cNvSpPr txBox="1"/>
          <p:nvPr>
            <p:ph idx="4294967295" type="title"/>
          </p:nvPr>
        </p:nvSpPr>
        <p:spPr>
          <a:xfrm>
            <a:off x="576450" y="629025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разобрали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132"/>
          <p:cNvSpPr txBox="1"/>
          <p:nvPr/>
        </p:nvSpPr>
        <p:spPr>
          <a:xfrm>
            <a:off x="540000" y="1168500"/>
            <a:ext cx="52443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Освежили базовые понятия из статистики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Принцип проверки статистических гипотез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Популярные статистические критерии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839" name="Google Shape;839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2457" y="2519994"/>
            <a:ext cx="3582051" cy="2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 рассмотрим: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5" name="Google Shape;845;p133"/>
          <p:cNvSpPr txBox="1"/>
          <p:nvPr/>
        </p:nvSpPr>
        <p:spPr>
          <a:xfrm>
            <a:off x="4752000" y="1800000"/>
            <a:ext cx="385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чего рассчитывать длительность теста?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понять сколько дней держать а/б тест  ? 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Какой объем выборки нужен? 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останавливать тест?</a:t>
            </a:r>
            <a:endParaRPr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846" name="Google Shape;84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5" y="1049425"/>
            <a:ext cx="4136624" cy="2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3"/>
          <p:cNvSpPr txBox="1"/>
          <p:nvPr/>
        </p:nvSpPr>
        <p:spPr>
          <a:xfrm>
            <a:off x="356471" y="238840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Важность статистики в A/B-тестах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93"/>
          <p:cNvSpPr txBox="1"/>
          <p:nvPr/>
        </p:nvSpPr>
        <p:spPr>
          <a:xfrm>
            <a:off x="295550" y="1253500"/>
            <a:ext cx="37776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Математическая статистика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02122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раздел математики, в котором разрабатываются различные методы для описания и анализа наблюдений с цель использования для научных и практических выводов.</a:t>
            </a:r>
            <a:endParaRPr sz="1200">
              <a:solidFill>
                <a:srgbClr val="20212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02122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Математическая статистика - фундамент A/B тестов, без правильного понимания которого резко возрастает риск принятия неверных решений в продукте. И в этом мы ни раз убедимся в рамках курса.</a:t>
            </a:r>
            <a:endParaRPr sz="1200">
              <a:solidFill>
                <a:srgbClr val="20212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548" name="Google Shape;54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3088" y="1456438"/>
            <a:ext cx="4312349" cy="25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94"/>
          <p:cNvSpPr txBox="1"/>
          <p:nvPr/>
        </p:nvSpPr>
        <p:spPr>
          <a:xfrm>
            <a:off x="356920" y="422875"/>
            <a:ext cx="5094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нужно, чтобы проводить A/B-тестирование?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5" name="Google Shape;555;p94"/>
          <p:cNvSpPr txBox="1"/>
          <p:nvPr/>
        </p:nvSpPr>
        <p:spPr>
          <a:xfrm>
            <a:off x="503476" y="1518890"/>
            <a:ext cx="8392500" cy="25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-2286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Уметь рассчитывать 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размер </a:t>
            </a: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выборк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и</a:t>
            </a: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для теста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Понимать, что означает мощность теста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Понимать, н</a:t>
            </a: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асколько страшны ошибки I и II рода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Понимать, что означает p-value и довери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тельный интервал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Знать основные статистические критерии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Уметь корректно посчитать результаты теста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556" name="Google Shape;55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925" y="1244989"/>
            <a:ext cx="2779850" cy="281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Базовые понятия</a:t>
            </a:r>
            <a:endParaRPr b="1"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6"/>
          <p:cNvSpPr txBox="1"/>
          <p:nvPr/>
        </p:nvSpPr>
        <p:spPr>
          <a:xfrm>
            <a:off x="356471" y="238840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ыборка и ген.совокупность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7" name="Google Shape;56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900" y="1318900"/>
            <a:ext cx="3097675" cy="23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96"/>
          <p:cNvSpPr txBox="1"/>
          <p:nvPr/>
        </p:nvSpPr>
        <p:spPr>
          <a:xfrm>
            <a:off x="303050" y="770775"/>
            <a:ext cx="470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Генеральная совокупность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совокупность всех объектов или наблюдений, относительно которых исследователь намерен делать выводы при решении конкретной задачи. В ее состав включаются все объекты, которые подлежат изучению.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Выборка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часть генеральной совокупности с помощью определённой процедуры выбранных из генеральной совокупности для участия в исследовании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переносить выводы с выборки на генеральную совокупность, выборка должна быть </a:t>
            </a:r>
            <a:r>
              <a:rPr b="1"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репрезентативной,</a:t>
            </a: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отражать пропорции и особенности генеральной совокупности.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7"/>
          <p:cNvSpPr txBox="1"/>
          <p:nvPr/>
        </p:nvSpPr>
        <p:spPr>
          <a:xfrm>
            <a:off x="281071" y="123765"/>
            <a:ext cx="7459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Оценка параметров на основе выборки</a:t>
            </a:r>
            <a:endParaRPr b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4" name="Google Shape;574;p97"/>
          <p:cNvSpPr txBox="1"/>
          <p:nvPr/>
        </p:nvSpPr>
        <p:spPr>
          <a:xfrm>
            <a:off x="236325" y="712075"/>
            <a:ext cx="83253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Случайная величина (</a:t>
            </a:r>
            <a:r>
              <a:rPr b="1" lang="ru" sz="1100" u="sng">
                <a:solidFill>
                  <a:srgbClr val="1155CC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ξ</a:t>
            </a:r>
            <a:r>
              <a:rPr b="1" lang="ru" sz="1100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)</a:t>
            </a:r>
            <a:r>
              <a:rPr lang="ru" sz="1100" u="sng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</a:t>
            </a:r>
            <a:r>
              <a:rPr lang="ru" sz="110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это математическое понятие, служащее для представления </a:t>
            </a:r>
            <a:r>
              <a:rPr lang="ru" sz="11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случайных явлений</a:t>
            </a:r>
            <a:r>
              <a:rPr lang="ru" sz="110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когда для них может быть определена их </a:t>
            </a:r>
            <a:r>
              <a:rPr lang="ru" sz="11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вероятность</a:t>
            </a:r>
            <a:r>
              <a:rPr lang="ru" sz="1100">
                <a:solidFill>
                  <a:srgbClr val="2021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то есть мера возможности наступления.</a:t>
            </a:r>
            <a:endParaRPr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сути это переменная со значениями. Для каждого значения есть своя вероятность исхода</a:t>
            </a:r>
            <a:endParaRPr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Примеры случайных величин:</a:t>
            </a:r>
            <a:endParaRPr b="1"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студента на экзамене</a:t>
            </a:r>
            <a:endParaRPr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-Цифра выпавшая при броске игральной кости</a:t>
            </a:r>
            <a:endParaRPr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-Время, которое провел юзер на странице за сеанс</a:t>
            </a:r>
            <a:endParaRPr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-Цена акции на бирже</a:t>
            </a:r>
            <a:endParaRPr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5" name="Google Shape;575;p97"/>
          <p:cNvSpPr txBox="1"/>
          <p:nvPr/>
        </p:nvSpPr>
        <p:spPr>
          <a:xfrm>
            <a:off x="149625" y="4250600"/>
            <a:ext cx="92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Любая выборка представляет собой значения какой-либо случайной величины.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576" name="Google Shape;576;p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6432" y="1938156"/>
            <a:ext cx="2306525" cy="21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